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1" r:id="rId4"/>
  </p:sldMasterIdLst>
  <p:notesMasterIdLst>
    <p:notesMasterId r:id="rId18"/>
  </p:notesMasterIdLst>
  <p:sldIdLst>
    <p:sldId id="322" r:id="rId5"/>
    <p:sldId id="318" r:id="rId6"/>
    <p:sldId id="331" r:id="rId7"/>
    <p:sldId id="338" r:id="rId8"/>
    <p:sldId id="332" r:id="rId9"/>
    <p:sldId id="333" r:id="rId10"/>
    <p:sldId id="334" r:id="rId11"/>
    <p:sldId id="335" r:id="rId12"/>
    <p:sldId id="339" r:id="rId13"/>
    <p:sldId id="336" r:id="rId14"/>
    <p:sldId id="340" r:id="rId15"/>
    <p:sldId id="341" r:id="rId16"/>
    <p:sldId id="33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 varScale="1">
        <p:scale>
          <a:sx n="86" d="100"/>
          <a:sy n="86" d="100"/>
        </p:scale>
        <p:origin x="1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29-09-2020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498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2D6E202-B606-4609-B914-27C9371A1F6D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4658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9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669AF7-7BEB-44E4-9852-375E34362B5B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65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0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9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5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4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6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7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2D6E202-B606-4609-B914-27C9371A1F6D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18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B6D27F-C14D-4CF5-9283-0AA3FD1FC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/>
          </a:bodyPr>
          <a:lstStyle/>
          <a:p>
            <a:pPr algn="just"/>
            <a:r>
              <a:rPr lang="en-GB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Currently, about 240 are operational in the country. About 64% of the SEZs are located in five states – </a:t>
            </a:r>
            <a:r>
              <a:rPr lang="en-GB" sz="2800" b="0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Tamil Nadu, Telangana, Karnataka, Andhra Pradesh and Maharashtra.</a:t>
            </a:r>
          </a:p>
          <a:p>
            <a:r>
              <a:rPr lang="en-GB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table gives data about the SEZs as of February 2nd, 2020. </a:t>
            </a:r>
            <a:endParaRPr lang="en-GB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DD32BE-14EE-48AC-B53C-46187B2BE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438446"/>
              </p:ext>
            </p:extLst>
          </p:nvPr>
        </p:nvGraphicFramePr>
        <p:xfrm>
          <a:off x="3152078" y="4274634"/>
          <a:ext cx="4334107" cy="2144248"/>
        </p:xfrm>
        <a:graphic>
          <a:graphicData uri="http://schemas.openxmlformats.org/drawingml/2006/table">
            <a:tbl>
              <a:tblPr/>
              <a:tblGrid>
                <a:gridCol w="2269417">
                  <a:extLst>
                    <a:ext uri="{9D8B030D-6E8A-4147-A177-3AD203B41FA5}">
                      <a16:colId xmlns:a16="http://schemas.microsoft.com/office/drawing/2014/main" val="505614082"/>
                    </a:ext>
                  </a:extLst>
                </a:gridCol>
                <a:gridCol w="2064690">
                  <a:extLst>
                    <a:ext uri="{9D8B030D-6E8A-4147-A177-3AD203B41FA5}">
                      <a16:colId xmlns:a16="http://schemas.microsoft.com/office/drawing/2014/main" val="3632678869"/>
                    </a:ext>
                  </a:extLst>
                </a:gridCol>
              </a:tblGrid>
              <a:tr h="188995">
                <a:tc>
                  <a:txBody>
                    <a:bodyPr/>
                    <a:lstStyle/>
                    <a:p>
                      <a:pPr algn="l" fontAlgn="t"/>
                      <a:r>
                        <a:rPr lang="en-IN" b="0" dirty="0">
                          <a:solidFill>
                            <a:schemeClr val="bg1"/>
                          </a:solidFill>
                          <a:effectLst/>
                        </a:rPr>
                        <a:t>SEZ Approved </a:t>
                      </a:r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 dirty="0">
                          <a:solidFill>
                            <a:schemeClr val="bg1"/>
                          </a:solidFill>
                          <a:effectLst/>
                        </a:rPr>
                        <a:t>421</a:t>
                      </a:r>
                      <a:endParaRPr lang="en-IN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664746"/>
                  </a:ext>
                </a:extLst>
              </a:tr>
              <a:tr h="188995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0" i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 Notified </a:t>
                      </a:r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 dirty="0">
                          <a:solidFill>
                            <a:schemeClr val="bg1"/>
                          </a:solidFill>
                          <a:effectLst/>
                        </a:rPr>
                        <a:t>354</a:t>
                      </a:r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18316"/>
                  </a:ext>
                </a:extLst>
              </a:tr>
              <a:tr h="1016488">
                <a:tc>
                  <a:txBody>
                    <a:bodyPr/>
                    <a:lstStyle/>
                    <a:p>
                      <a:pPr algn="l" fontAlgn="t"/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SEZs approved in-principle</a:t>
                      </a:r>
                      <a:endParaRPr lang="en-IN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SEZs operational        </a:t>
                      </a:r>
                      <a:r>
                        <a:rPr lang="en-I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 dirty="0">
                          <a:solidFill>
                            <a:schemeClr val="bg1"/>
                          </a:solidFill>
                          <a:effectLst/>
                        </a:rPr>
                        <a:t>33</a:t>
                      </a:r>
                    </a:p>
                    <a:p>
                      <a:pPr algn="ctr" fontAlgn="t"/>
                      <a:endParaRPr lang="en-IN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en-IN" b="0" dirty="0">
                          <a:solidFill>
                            <a:schemeClr val="bg1"/>
                          </a:solidFill>
                          <a:effectLst/>
                        </a:rPr>
                        <a:t>240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62090"/>
                  </a:ext>
                </a:extLst>
              </a:tr>
              <a:tr h="188995">
                <a:tc>
                  <a:txBody>
                    <a:bodyPr/>
                    <a:lstStyle/>
                    <a:p>
                      <a:pPr algn="l" fontAlgn="t"/>
                      <a:r>
                        <a:rPr lang="en-IN" b="0" dirty="0">
                          <a:effectLst/>
                        </a:rPr>
                        <a:t>SEZs operational</a:t>
                      </a:r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IN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87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458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ADVANTAGES OF SEZ 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/>
          </a:bodyPr>
          <a:lstStyle/>
          <a:p>
            <a:pPr algn="just"/>
            <a:r>
              <a:rPr lang="en-GB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SEZ Can be for manufacturing, services or trading-they would be able to import capital good without import duty </a:t>
            </a:r>
          </a:p>
          <a:p>
            <a:pPr algn="just"/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Is </a:t>
            </a:r>
            <a:r>
              <a:rPr lang="en-GB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be treated as foreign territory for trade operations and duties , tariff </a:t>
            </a:r>
          </a:p>
          <a:p>
            <a:pPr algn="just"/>
            <a:r>
              <a:rPr lang="en-GB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No routine examination of export import cargo by customs.</a:t>
            </a:r>
          </a:p>
          <a:p>
            <a:pPr algn="just"/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SEZ to maintain accounts in format of their choice </a:t>
            </a:r>
          </a:p>
          <a:p>
            <a:pPr algn="just"/>
            <a:r>
              <a:rPr lang="en-GB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5.Duty free goods to be utilised within the approval period of 5 years</a:t>
            </a:r>
          </a:p>
        </p:txBody>
      </p:sp>
    </p:spTree>
    <p:extLst>
      <p:ext uri="{BB962C8B-B14F-4D97-AF65-F5344CB8AC3E}">
        <p14:creationId xmlns:p14="http://schemas.microsoft.com/office/powerpoint/2010/main" val="307684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ADVANTAGES OF SEZ 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/>
          </a:bodyPr>
          <a:lstStyle/>
          <a:p>
            <a:pPr algn="just"/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100% FDI through automatic route in the manufacturing sector.</a:t>
            </a:r>
          </a:p>
          <a:p>
            <a:pPr algn="just"/>
            <a:r>
              <a:rPr lang="en-GB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7.100 % income tax exemption for 5 years and 50% for 2 years </a:t>
            </a:r>
          </a:p>
          <a:p>
            <a:pPr algn="just"/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Under foreign trade policy 2015-2020 special incentives are offered  to SEZ</a:t>
            </a:r>
          </a:p>
          <a:p>
            <a:pPr algn="just"/>
            <a:endParaRPr lang="en-GB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hank You Episode — and Answering Your Questions">
            <a:extLst>
              <a:ext uri="{FF2B5EF4-FFF2-40B4-BE49-F238E27FC236}">
                <a16:creationId xmlns:a16="http://schemas.microsoft.com/office/drawing/2014/main" id="{DDDF1F88-12EB-497D-8523-4797E3E85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6" y="35507"/>
            <a:ext cx="9319565" cy="678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07160" y="464820"/>
            <a:ext cx="10845699" cy="796910"/>
          </a:xfrm>
        </p:spPr>
        <p:txBody>
          <a:bodyPr>
            <a:noAutofit/>
          </a:bodyPr>
          <a:lstStyle/>
          <a:p>
            <a:pPr algn="ctr"/>
            <a:r>
              <a:rPr lang="en-IN" sz="4400" b="1" dirty="0"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Special economic zones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42" y="765545"/>
            <a:ext cx="12969677" cy="163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Essay on Special Economic Zone (SEZ) - Boon or Bane?">
            <a:extLst>
              <a:ext uri="{FF2B5EF4-FFF2-40B4-BE49-F238E27FC236}">
                <a16:creationId xmlns:a16="http://schemas.microsoft.com/office/drawing/2014/main" id="{CC69EEA2-AF0E-4770-8650-42E8FE36C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60" y="1996440"/>
            <a:ext cx="12557760" cy="526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</a:t>
            </a:r>
            <a:r>
              <a:rPr lang="en-IN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sez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C37F9-EBF2-483D-BA7E-52E782FCB72A}"/>
              </a:ext>
            </a:extLst>
          </p:cNvPr>
          <p:cNvSpPr txBox="1"/>
          <p:nvPr/>
        </p:nvSpPr>
        <p:spPr>
          <a:xfrm>
            <a:off x="950976" y="2318918"/>
            <a:ext cx="792967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020"/>
              </a:spcBef>
              <a:spcAft>
                <a:spcPts val="1020"/>
              </a:spcAft>
            </a:pP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concept of special economic zones was suggested by then Commerce and Industry minister Late </a:t>
            </a:r>
            <a:r>
              <a:rPr lang="en-IN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Mr.Murasoli</a:t>
            </a: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Maran while introducing third revision of EXIM Policy 1997-2002.</a:t>
            </a:r>
          </a:p>
        </p:txBody>
      </p:sp>
    </p:spTree>
    <p:extLst>
      <p:ext uri="{BB962C8B-B14F-4D97-AF65-F5344CB8AC3E}">
        <p14:creationId xmlns:p14="http://schemas.microsoft.com/office/powerpoint/2010/main" val="367199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143180"/>
          </a:xfrm>
        </p:spPr>
        <p:txBody>
          <a:bodyPr/>
          <a:lstStyle/>
          <a:p>
            <a:pPr algn="ctr"/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DIFINITION OF SEZ		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N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73" y="1930400"/>
            <a:ext cx="8596668" cy="50502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GB" sz="3600" b="0" i="0" dirty="0">
                <a:solidFill>
                  <a:srgbClr val="111111"/>
                </a:solidFill>
                <a:effectLst/>
                <a:latin typeface="SourceSansPro"/>
              </a:rPr>
              <a:t>A special economic zone (SEZ) is an area in a country that is subject to different economic regulations than other regions within the same country. </a:t>
            </a:r>
          </a:p>
          <a:p>
            <a:pPr marL="0" indent="0" algn="just">
              <a:buNone/>
            </a:pPr>
            <a:r>
              <a:rPr lang="en-GB" sz="3600" b="0" i="0" dirty="0">
                <a:solidFill>
                  <a:srgbClr val="111111"/>
                </a:solidFill>
                <a:effectLst/>
                <a:latin typeface="SourceSansPro"/>
              </a:rPr>
              <a:t>The SEZ economic regulations tend to be conducive to—and attract—Foreign Direct Investment FDI). FDI refers to any investment made by a firm or individual in one country into business interests located in another country.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KEY Points 				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400" b="0" i="0" cap="all" dirty="0">
              <a:solidFill>
                <a:srgbClr val="111111"/>
              </a:solidFill>
              <a:effectLst/>
              <a:latin typeface="Cabin-semi-bold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special economic zone (SEZ) is an area in a country that is subject to different economic regulations than other regions within the same country.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economic regulations of special economic zones (SEZs) tend to be conducive to—and attract—foreign direct investment (FDI).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Special economic zones (SEZs) are typically created in order to facilitate rapid economic growth by leveraging tax incentives to attract foreign investment and spark technological advancement.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While many countries have set up special economic zones (SEZs), China has been the most successful in using SEZs to attract foreign capital.</a:t>
            </a:r>
          </a:p>
          <a:p>
            <a:pPr marL="0" indent="0">
              <a:buNone/>
            </a:pPr>
            <a:endParaRPr lang="en-IN" sz="30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1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012" y="502920"/>
            <a:ext cx="9784080" cy="1508760"/>
          </a:xfrm>
        </p:spPr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WHY SEZs?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There were multiple controls and many clearances to be obtained before starting a venture.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Infrastructure facilities were shoddy and well below world standards in India.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The fiscal regime was unstable as well.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In order to attract huge foreign investments into the country, the government announced the Policy.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The Parliament passed the </a:t>
            </a:r>
            <a:r>
              <a:rPr lang="en-GB" sz="2400" b="1" i="0" dirty="0">
                <a:solidFill>
                  <a:srgbClr val="333333"/>
                </a:solidFill>
                <a:effectLst/>
                <a:latin typeface="Roboto"/>
              </a:rPr>
              <a:t>Special Economic Zones Act</a:t>
            </a: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 in 2005 after many consultations and deliberations.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The Act came into force along with the SEZ Rules in 2006.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  <a:latin typeface="Roboto"/>
              </a:rPr>
              <a:t>However, SEZs were operational in India from 2000 to 2006 (under the Foreign Trade Policy).</a:t>
            </a:r>
          </a:p>
          <a:p>
            <a:pPr marL="0" indent="0">
              <a:buNone/>
            </a:pPr>
            <a:endParaRPr lang="en-IN" sz="30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8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" y="623776"/>
            <a:ext cx="11677699" cy="1320800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GB" sz="3600" b="1" i="0" dirty="0">
                <a:solidFill>
                  <a:srgbClr val="333333"/>
                </a:solidFill>
                <a:effectLst/>
                <a:latin typeface="Roboto"/>
              </a:rPr>
              <a:t> </a:t>
            </a:r>
            <a:r>
              <a:rPr lang="en-GB" sz="2800" b="1" i="0" dirty="0">
                <a:solidFill>
                  <a:srgbClr val="333333"/>
                </a:solidFill>
                <a:effectLst/>
                <a:latin typeface="Roboto"/>
              </a:rPr>
              <a:t>The chief objectives of the SEZ Act 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9"/>
            <a:ext cx="8596668" cy="3880773"/>
          </a:xfrm>
        </p:spPr>
        <p:txBody>
          <a:bodyPr>
            <a:normAutofit fontScale="92500"/>
          </a:bodyPr>
          <a:lstStyle/>
          <a:p>
            <a:pPr algn="just"/>
            <a:r>
              <a:rPr lang="en-IN" sz="44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endParaRPr lang="en-GB" sz="3600" b="0" i="0" dirty="0">
              <a:solidFill>
                <a:srgbClr val="333333"/>
              </a:solidFill>
              <a:effectLst/>
              <a:latin typeface="Roboto"/>
            </a:endParaRPr>
          </a:p>
          <a:p>
            <a:pPr algn="just">
              <a:buFont typeface="+mj-lt"/>
              <a:buAutoNum type="arabicPeriod"/>
            </a:pPr>
            <a:r>
              <a:rPr lang="en-GB" sz="3600" b="0" i="0" dirty="0">
                <a:solidFill>
                  <a:srgbClr val="333333"/>
                </a:solidFill>
                <a:effectLst/>
                <a:latin typeface="Roboto"/>
              </a:rPr>
              <a:t>To create additional economic activity.</a:t>
            </a:r>
          </a:p>
          <a:p>
            <a:pPr algn="just">
              <a:buFont typeface="+mj-lt"/>
              <a:buAutoNum type="arabicPeriod"/>
            </a:pPr>
            <a:r>
              <a:rPr lang="en-GB" sz="3600" b="0" i="0" dirty="0">
                <a:solidFill>
                  <a:srgbClr val="333333"/>
                </a:solidFill>
                <a:effectLst/>
                <a:latin typeface="Roboto"/>
              </a:rPr>
              <a:t>To boost the export of goods and services.</a:t>
            </a:r>
          </a:p>
          <a:p>
            <a:pPr algn="just">
              <a:buFont typeface="+mj-lt"/>
              <a:buAutoNum type="arabicPeriod"/>
            </a:pPr>
            <a:r>
              <a:rPr lang="en-GB" sz="3600" b="0" i="0" dirty="0">
                <a:solidFill>
                  <a:srgbClr val="333333"/>
                </a:solidFill>
                <a:effectLst/>
                <a:latin typeface="Roboto"/>
              </a:rPr>
              <a:t>To generate employment.</a:t>
            </a:r>
          </a:p>
          <a:p>
            <a:pPr algn="just">
              <a:buFont typeface="+mj-lt"/>
              <a:buAutoNum type="arabicPeriod"/>
            </a:pPr>
            <a:r>
              <a:rPr lang="en-GB" sz="3600" b="0" i="0" dirty="0">
                <a:solidFill>
                  <a:srgbClr val="333333"/>
                </a:solidFill>
                <a:effectLst/>
                <a:latin typeface="Roboto"/>
              </a:rPr>
              <a:t>To boost domestic and foreign investments.</a:t>
            </a:r>
          </a:p>
          <a:p>
            <a:pPr algn="just">
              <a:buFont typeface="+mj-lt"/>
              <a:buAutoNum type="arabicPeriod"/>
            </a:pPr>
            <a:r>
              <a:rPr lang="en-GB" sz="3600" b="0" i="0" dirty="0">
                <a:solidFill>
                  <a:srgbClr val="333333"/>
                </a:solidFill>
                <a:effectLst/>
                <a:latin typeface="Roboto"/>
              </a:rPr>
              <a:t>To develop infrastructure facilities.</a:t>
            </a:r>
          </a:p>
          <a:p>
            <a:pPr marL="0" indent="0" algn="just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71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FACILITIES AND INCENTIVES </a:t>
            </a:r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Duty-free import or domestic procurement of goods for developing, operating and maintaining SEZ units.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100% Income tax exemption on export income for SEZ units under the Income Tax Act for first 5 years, 50% for next 5 years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Units are exempted from Minimum Alternate Tax (MAT).</a:t>
            </a:r>
          </a:p>
          <a:p>
            <a:pPr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They were exempted from Central Sales Tax, Service Tax and State sales tax. These have now subsumed into GST and supplies to SEZs are zero-rated under the IGST Act, 2017.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Single window clearance for Central and State level approvals.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8000" b="0" i="0" dirty="0">
                <a:solidFill>
                  <a:srgbClr val="333333"/>
                </a:solidFill>
                <a:effectLst/>
                <a:latin typeface="Roboto"/>
              </a:rPr>
              <a:t>There is no need for a license for import.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5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FACILITIES AND INCENTIVES </a:t>
            </a:r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468137"/>
            <a:ext cx="10340590" cy="4542262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9600" b="0" i="0" dirty="0">
                <a:solidFill>
                  <a:srgbClr val="333333"/>
                </a:solidFill>
                <a:effectLst/>
                <a:latin typeface="Roboto"/>
              </a:rPr>
              <a:t>In the manufacturing sector, barring a few segments, 100%FDI is allowed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9600" b="0" i="0" dirty="0">
                <a:solidFill>
                  <a:srgbClr val="333333"/>
                </a:solidFill>
                <a:effectLst/>
                <a:latin typeface="Roboto"/>
              </a:rPr>
              <a:t>Profits earned are permitted to be repatriated freely with no need for any dividend balancing.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9600" b="0" i="0" dirty="0">
                <a:solidFill>
                  <a:srgbClr val="333333"/>
                </a:solidFill>
                <a:effectLst/>
                <a:latin typeface="Roboto"/>
              </a:rPr>
              <a:t>There is no need for separate documentation for customs and export-import policy.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9600" b="0" i="0" dirty="0">
                <a:solidFill>
                  <a:srgbClr val="333333"/>
                </a:solidFill>
                <a:effectLst/>
                <a:latin typeface="Roboto"/>
              </a:rPr>
              <a:t>Many SEZs offer developed plots and ready-to-use space.</a:t>
            </a:r>
          </a:p>
          <a:p>
            <a:pPr algn="just"/>
            <a:r>
              <a:rPr lang="en-GB" sz="9600" b="0" i="0" dirty="0">
                <a:solidFill>
                  <a:srgbClr val="333333"/>
                </a:solidFill>
                <a:effectLst/>
                <a:latin typeface="Roboto"/>
              </a:rPr>
              <a:t>Apart from the firms operating in SEZs, developers of SEZs also receive many benefits and incentives from the government.</a:t>
            </a:r>
          </a:p>
          <a:p>
            <a:pPr marL="0" indent="0" algn="just">
              <a:buNone/>
            </a:pPr>
            <a:endParaRPr lang="en-GB" sz="9600" b="0" i="0" dirty="0">
              <a:solidFill>
                <a:srgbClr val="813588"/>
              </a:solidFill>
              <a:effectLst/>
              <a:latin typeface="Roboto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86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464</TotalTime>
  <Words>811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Cabin-semi-bold</vt:lpstr>
      <vt:lpstr>Calibri</vt:lpstr>
      <vt:lpstr>Corbel</vt:lpstr>
      <vt:lpstr>Roboto</vt:lpstr>
      <vt:lpstr>SourceSansPro</vt:lpstr>
      <vt:lpstr>Times New Roman</vt:lpstr>
      <vt:lpstr>Wingdings</vt:lpstr>
      <vt:lpstr>Banded</vt:lpstr>
      <vt:lpstr>EXPORT MARKETING </vt:lpstr>
      <vt:lpstr>Special economic zones</vt:lpstr>
      <vt:lpstr>      sez </vt:lpstr>
      <vt:lpstr>   DIFINITION OF SEZ   </vt:lpstr>
      <vt:lpstr>  KEY Points     </vt:lpstr>
      <vt:lpstr>   WHY SEZs?</vt:lpstr>
      <vt:lpstr>  The chief objectives of the SEZ Act   </vt:lpstr>
      <vt:lpstr>                   FACILITIES AND INCENTIVES    </vt:lpstr>
      <vt:lpstr>                   FACILITIES AND INCENTIVES    </vt:lpstr>
      <vt:lpstr>   </vt:lpstr>
      <vt:lpstr>  ADVANTAGES OF SEZ  </vt:lpstr>
      <vt:lpstr>  ADVANTAGES OF SEZ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54</cp:revision>
  <dcterms:created xsi:type="dcterms:W3CDTF">2020-07-21T06:59:49Z</dcterms:created>
  <dcterms:modified xsi:type="dcterms:W3CDTF">2020-09-29T06:36:47Z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